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7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1051560"/>
            <a:ext cx="82296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spc="400" kern="0" dirty="0">
                <a:solidFill>
                  <a:srgbClr val="E2C9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CAFÉ &amp; RESTAURANT OWNERS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457200" y="1417320"/>
            <a:ext cx="822960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6000" spc="200" kern="0" dirty="0">
                <a:solidFill>
                  <a:srgbClr val="F5EFE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ZORDIC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457200" y="2468880"/>
            <a:ext cx="82296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E2C97E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AI employee that fills your tables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371600" y="310896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C9BF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More customers. More repeat visits. More revenue —</a:t>
            </a:r>
            <a:endParaRPr lang="en-US" sz="1400" dirty="0"/>
          </a:p>
          <a:p>
            <a:pPr algn="ctr" indent="0" marL="0">
              <a:lnSpc>
                <a:spcPts val="2000"/>
              </a:lnSpc>
              <a:buNone/>
            </a:pPr>
            <a:r>
              <a:rPr lang="en-US" sz="1400" dirty="0">
                <a:solidFill>
                  <a:srgbClr val="C9BF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you focus on great food and great service.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457200" y="4480560"/>
            <a:ext cx="82296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9A8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zordic.in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7 · REVIEWS &amp; FEEDBACK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Happy guests go to Google. Unhappy ones come to you.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548640" y="1463040"/>
            <a:ext cx="393192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55448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🌟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5-star feedback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1847088"/>
            <a:ext cx="3657600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Gets a gentle nudge to post it on Google — with a thank-you coupon for doing it. Your rating climbs on autopilot.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663440" y="1463040"/>
            <a:ext cx="393192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00600" y="155448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🛡️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Unhappy feedback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800600" y="1847088"/>
            <a:ext cx="3657600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Comes to you FIRST — privately, as an escalation with a suggested fix — before it ever becomes a public 1-star review.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3063240"/>
            <a:ext cx="393192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5800" y="315468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🤖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reply drafts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5800" y="3447288"/>
            <a:ext cx="3657600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review gets a ready-to-post reply draft in your voice. Approve, edit, or ignore.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63440" y="3063240"/>
            <a:ext cx="393192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00600" y="315468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📱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Collected automatically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800600" y="3447288"/>
            <a:ext cx="3657600" cy="9875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Feedback is requested over WhatsApp after the visit — no tablets at the counter, no awkward asking.</a:t>
            </a:r>
            <a:endParaRPr lang="en-US" sz="10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8 · FULL VISIBILITY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 see everything. From anywhere.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5448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64592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📟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Live orders &amp; revenue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193852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Today's numbers, updating in real time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319272" y="155448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56432" y="164592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💬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chats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456432" y="193852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WhatsApp conversation, live and searchable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089904" y="155448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27064" y="164592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👥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CRM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227064" y="193852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customer with visits, tier, tags and history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548640" y="301752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685800" y="310896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💸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Expenses &amp; P&amp;L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685800" y="340156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Log costs, see profit — not just sales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3319272" y="301752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3456432" y="310896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📑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Data sheets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3456432" y="340156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table exportable to CSV — your data is yours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089904" y="301752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227064" y="310896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📱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portal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227064" y="340156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whole business on your phone, wherever you are</a:t>
            </a:r>
            <a:endParaRPr lang="en-US" sz="10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MATHS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What is this worth to your café?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2103120" y="1463040"/>
            <a:ext cx="4937760" cy="2651760"/>
          </a:xfrm>
          <a:prstGeom prst="roundRect">
            <a:avLst>
              <a:gd name="adj" fmla="val 3448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286000" y="164592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typical café:  60 customers/day  ·  ₹250 average bill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2377440" y="2057400"/>
            <a:ext cx="438912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800"/>
              </a:lnSpc>
              <a:buNone/>
            </a:pPr>
            <a:r>
              <a:rPr lang="en-US" sz="1150" b="1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+8% repeat visits </a:t>
            </a:r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loyalty &amp; win-back    </a:t>
            </a:r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 ₹36,000 / mo
</a:t>
            </a:r>
            <a:pPr indent="0" marL="0">
              <a:lnSpc>
                <a:spcPts val="1800"/>
              </a:lnSpc>
              <a:buNone/>
            </a:pPr>
            <a:r>
              <a:rPr lang="en-US" sz="1150" b="1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+2 covers a day </a:t>
            </a:r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from 24/7 instant replies      </a:t>
            </a:r>
            <a:pPr indent="0" marL="0">
              <a:lnSpc>
                <a:spcPts val="1800"/>
              </a:lnSpc>
              <a:buNone/>
            </a:pPr>
            <a:r>
              <a:rPr lang="en-US" sz="11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≈  ₹15,000 / mo</a:t>
            </a:r>
            <a:endParaRPr lang="en-US" sz="1150" dirty="0"/>
          </a:p>
        </p:txBody>
      </p:sp>
      <p:sp>
        <p:nvSpPr>
          <p:cNvPr id="7" name="Text 5"/>
          <p:cNvSpPr/>
          <p:nvPr/>
        </p:nvSpPr>
        <p:spPr>
          <a:xfrm>
            <a:off x="2286000" y="2834640"/>
            <a:ext cx="45720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spc="200" kern="0" dirty="0">
                <a:solidFill>
                  <a:srgbClr val="9A88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ESTIMATED EXTRA REVENUE</a:t>
            </a:r>
            <a:endParaRPr lang="en-US" sz="950" dirty="0"/>
          </a:p>
        </p:txBody>
      </p:sp>
      <p:sp>
        <p:nvSpPr>
          <p:cNvPr id="8" name="Text 6"/>
          <p:cNvSpPr/>
          <p:nvPr/>
        </p:nvSpPr>
        <p:spPr>
          <a:xfrm>
            <a:off x="2286000" y="3090672"/>
            <a:ext cx="45720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200" dirty="0">
                <a:solidFill>
                  <a:srgbClr val="A078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₹51,000</a:t>
            </a:r>
            <a:pPr algn="ctr" indent="0" marL="0">
              <a:buNone/>
            </a:pPr>
            <a:r>
              <a:rPr lang="en-US" sz="1300" dirty="0">
                <a:solidFill>
                  <a:srgbClr val="9A8870"/>
                </a:solidFill>
              </a:rPr>
              <a:t> / month</a:t>
            </a:r>
            <a:endParaRPr lang="en-US" sz="3200" dirty="0"/>
          </a:p>
        </p:txBody>
      </p:sp>
      <p:sp>
        <p:nvSpPr>
          <p:cNvPr id="9" name="Text 7"/>
          <p:cNvSpPr/>
          <p:nvPr/>
        </p:nvSpPr>
        <p:spPr>
          <a:xfrm>
            <a:off x="2286000" y="3639312"/>
            <a:ext cx="45720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That's 17× the Growth plan (₹3,000/month)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1371600" y="4343400"/>
            <a:ext cx="6400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i="1" dirty="0">
                <a:solidFill>
                  <a:srgbClr val="9A88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Conservative assumptions — this is the floor, not the ceiling. Try your own numbers live at zordic.in/pitch (slide 12).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GETTING STARTED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Live the same day. Seriously.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02920" y="1554480"/>
            <a:ext cx="196596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280160" y="1691640"/>
            <a:ext cx="384048" cy="384048"/>
          </a:xfrm>
          <a:prstGeom prst="ellipse">
            <a:avLst/>
          </a:prstGeom>
          <a:solidFill>
            <a:srgbClr val="0D0705"/>
          </a:solidFill>
          <a:ln/>
        </p:spPr>
      </p:sp>
      <p:sp>
        <p:nvSpPr>
          <p:cNvPr id="6" name="Text 4"/>
          <p:cNvSpPr/>
          <p:nvPr/>
        </p:nvSpPr>
        <p:spPr>
          <a:xfrm>
            <a:off x="1280160" y="16916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2C9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48640" y="215798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Sign up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612648" y="2432304"/>
            <a:ext cx="1737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 minutes at zordic.in/onboard — no card, no commitment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2606040" y="1554480"/>
            <a:ext cx="196596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3383280" y="1691640"/>
            <a:ext cx="384048" cy="384048"/>
          </a:xfrm>
          <a:prstGeom prst="ellipse">
            <a:avLst/>
          </a:prstGeom>
          <a:solidFill>
            <a:srgbClr val="0D0705"/>
          </a:solidFill>
          <a:ln/>
        </p:spPr>
      </p:sp>
      <p:sp>
        <p:nvSpPr>
          <p:cNvPr id="11" name="Text 9"/>
          <p:cNvSpPr/>
          <p:nvPr/>
        </p:nvSpPr>
        <p:spPr>
          <a:xfrm>
            <a:off x="3383280" y="16916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2C9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2651760" y="215798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Add your menu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2715768" y="2432304"/>
            <a:ext cx="1737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Type it in, or just send it to us and we'll do it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4709160" y="1554480"/>
            <a:ext cx="196596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5486400" y="1691640"/>
            <a:ext cx="384048" cy="384048"/>
          </a:xfrm>
          <a:prstGeom prst="ellipse">
            <a:avLst/>
          </a:prstGeom>
          <a:solidFill>
            <a:srgbClr val="0D0705"/>
          </a:solidFill>
          <a:ln/>
        </p:spPr>
      </p:sp>
      <p:sp>
        <p:nvSpPr>
          <p:cNvPr id="16" name="Text 14"/>
          <p:cNvSpPr/>
          <p:nvPr/>
        </p:nvSpPr>
        <p:spPr>
          <a:xfrm>
            <a:off x="5486400" y="16916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2C9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4754880" y="215798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Print QR codes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4818888" y="2432304"/>
            <a:ext cx="1737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click generates a printable QR for every table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812280" y="1554480"/>
            <a:ext cx="1965960" cy="1600200"/>
          </a:xfrm>
          <a:prstGeom prst="roundRect">
            <a:avLst>
              <a:gd name="adj" fmla="val 4571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589520" y="1691640"/>
            <a:ext cx="384048" cy="384048"/>
          </a:xfrm>
          <a:prstGeom prst="ellipse">
            <a:avLst/>
          </a:prstGeom>
          <a:solidFill>
            <a:srgbClr val="0D0705"/>
          </a:solidFill>
          <a:ln/>
        </p:spPr>
      </p:sp>
      <p:sp>
        <p:nvSpPr>
          <p:cNvPr id="21" name="Text 19"/>
          <p:cNvSpPr/>
          <p:nvPr/>
        </p:nvSpPr>
        <p:spPr>
          <a:xfrm>
            <a:off x="7589520" y="1691640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2C9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858000" y="2157984"/>
            <a:ext cx="1874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Connect WhatsApp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6922008" y="2432304"/>
            <a:ext cx="1737360" cy="65836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Guided setup links your business number to the AI</a:t>
            </a:r>
            <a:endParaRPr lang="en-US" sz="950" dirty="0"/>
          </a:p>
        </p:txBody>
      </p:sp>
      <p:sp>
        <p:nvSpPr>
          <p:cNvPr id="24" name="Shape 22"/>
          <p:cNvSpPr/>
          <p:nvPr/>
        </p:nvSpPr>
        <p:spPr>
          <a:xfrm>
            <a:off x="2103120" y="3520440"/>
            <a:ext cx="4937760" cy="960120"/>
          </a:xfrm>
          <a:prstGeom prst="roundRect">
            <a:avLst>
              <a:gd name="adj" fmla="val 9524"/>
            </a:avLst>
          </a:prstGeom>
          <a:solidFill>
            <a:srgbClr val="FFFFFF"/>
          </a:solidFill>
          <a:ln w="25400">
            <a:solidFill>
              <a:srgbClr val="C9A84C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2286000" y="3639312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🎁 10-day free trial on every plan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2286000" y="3977640"/>
            <a:ext cx="4572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access from day one. If it doesn't earn its keep, walk away — your data exports with you.</a:t>
            </a:r>
            <a:endParaRPr lang="en-US" sz="10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PRICING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Priced for cafés, not corporates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606040" cy="288036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18288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Starter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548640" y="21945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₹1,500</a:t>
            </a:r>
            <a:pPr algn="ctr" indent="0" marL="0">
              <a:buNone/>
            </a:pPr>
            <a:r>
              <a:rPr lang="en-US" sz="1000" dirty="0">
                <a:solidFill>
                  <a:srgbClr val="9A88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/month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731520" y="2651760"/>
            <a:ext cx="2286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WhatsApp receptionist — never miss an order enquiry</a:t>
            </a:r>
            <a:endParaRPr lang="en-US" sz="950" dirty="0"/>
          </a:p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QR table ordering</a:t>
            </a:r>
            <a:endParaRPr lang="en-US" sz="950" dirty="0"/>
          </a:p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Basic customer CRM</a:t>
            </a:r>
            <a:endParaRPr lang="en-US" sz="950" dirty="0"/>
          </a:p>
        </p:txBody>
      </p:sp>
      <p:sp>
        <p:nvSpPr>
          <p:cNvPr id="8" name="Shape 6"/>
          <p:cNvSpPr/>
          <p:nvPr/>
        </p:nvSpPr>
        <p:spPr>
          <a:xfrm>
            <a:off x="3319272" y="1600200"/>
            <a:ext cx="2606040" cy="288036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31750">
            <a:solidFill>
              <a:srgbClr val="C9A84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005072" y="1444752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C9A84C"/>
          </a:solidFill>
          <a:ln/>
        </p:spPr>
      </p:sp>
      <p:sp>
        <p:nvSpPr>
          <p:cNvPr id="10" name="Text 8"/>
          <p:cNvSpPr/>
          <p:nvPr/>
        </p:nvSpPr>
        <p:spPr>
          <a:xfrm>
            <a:off x="4005072" y="1444752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POPULAR</a:t>
            </a:r>
            <a:endParaRPr lang="en-US" sz="800" dirty="0"/>
          </a:p>
        </p:txBody>
      </p:sp>
      <p:sp>
        <p:nvSpPr>
          <p:cNvPr id="11" name="Text 9"/>
          <p:cNvSpPr/>
          <p:nvPr/>
        </p:nvSpPr>
        <p:spPr>
          <a:xfrm>
            <a:off x="3319272" y="18288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Growth</a:t>
            </a:r>
            <a:endParaRPr lang="en-US" sz="1800" dirty="0"/>
          </a:p>
        </p:txBody>
      </p:sp>
      <p:sp>
        <p:nvSpPr>
          <p:cNvPr id="12" name="Text 10"/>
          <p:cNvSpPr/>
          <p:nvPr/>
        </p:nvSpPr>
        <p:spPr>
          <a:xfrm>
            <a:off x="3319272" y="21945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₹3,000</a:t>
            </a:r>
            <a:pPr algn="ctr" indent="0" marL="0">
              <a:buNone/>
            </a:pPr>
            <a:r>
              <a:rPr lang="en-US" sz="1000" dirty="0">
                <a:solidFill>
                  <a:srgbClr val="9A88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/month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3502152" y="2651760"/>
            <a:ext cx="2286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in Starter</a:t>
            </a:r>
            <a:endParaRPr lang="en-US" sz="950" dirty="0"/>
          </a:p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Loyalty &amp; rewards — turn one-time visitors into regulars</a:t>
            </a:r>
            <a:endParaRPr lang="en-US" sz="950" dirty="0"/>
          </a:p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win-back campaigns for lapsed customers</a:t>
            </a:r>
            <a:endParaRPr lang="en-US" sz="950" dirty="0"/>
          </a:p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Google review management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089904" y="1600200"/>
            <a:ext cx="2606040" cy="2880360"/>
          </a:xfrm>
          <a:prstGeom prst="roundRect">
            <a:avLst>
              <a:gd name="adj" fmla="val 3509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6775704" y="1444752"/>
            <a:ext cx="1234440" cy="292608"/>
          </a:xfrm>
          <a:prstGeom prst="roundRect">
            <a:avLst>
              <a:gd name="adj" fmla="val 50000"/>
            </a:avLst>
          </a:prstGeom>
          <a:solidFill>
            <a:srgbClr val="0D0705"/>
          </a:solidFill>
          <a:ln/>
        </p:spPr>
      </p:sp>
      <p:sp>
        <p:nvSpPr>
          <p:cNvPr id="16" name="Text 14"/>
          <p:cNvSpPr/>
          <p:nvPr/>
        </p:nvSpPr>
        <p:spPr>
          <a:xfrm>
            <a:off x="6775704" y="1444752"/>
            <a:ext cx="123444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b="1" spc="100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BEST VALUE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6089904" y="182880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Pro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6089904" y="2194560"/>
            <a:ext cx="2606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₹5,000</a:t>
            </a:r>
            <a:pPr algn="ctr" indent="0" marL="0">
              <a:buNone/>
            </a:pPr>
            <a:r>
              <a:rPr lang="en-US" sz="1000" dirty="0">
                <a:solidFill>
                  <a:srgbClr val="9A88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/month</a:t>
            </a:r>
            <a:endParaRPr lang="en-US" sz="2000" dirty="0"/>
          </a:p>
        </p:txBody>
      </p:sp>
      <p:sp>
        <p:nvSpPr>
          <p:cNvPr id="19" name="Text 17"/>
          <p:cNvSpPr/>
          <p:nvPr/>
        </p:nvSpPr>
        <p:spPr>
          <a:xfrm>
            <a:off x="6272784" y="2651760"/>
            <a:ext cx="228600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Everything in Growth</a:t>
            </a:r>
            <a:endParaRPr lang="en-US" sz="950" dirty="0"/>
          </a:p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 AI marketing automation</a:t>
            </a:r>
            <a:endParaRPr lang="en-US" sz="950" dirty="0"/>
          </a:p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growth &amp; revenue reports</a:t>
            </a:r>
            <a:endParaRPr lang="en-US" sz="950" dirty="0"/>
          </a:p>
          <a:p>
            <a:pPr marL="342900" indent="-342900">
              <a:lnSpc>
                <a:spcPts val="1300"/>
              </a:lnSpc>
              <a:buSzPct val="100000"/>
              <a:buChar char="✓"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WhatsApp support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914400" y="46177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A88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10-day free trial on every plan · cancel anytime · pay by UPI, bank transfer or card</a:t>
            </a:r>
            <a:endParaRPr lang="en-US" sz="1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TRUST &amp; SAFETY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café. Your customers. Your data.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9319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60020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🔒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Fully isolated account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1892808"/>
            <a:ext cx="3657600" cy="10332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café's data lives in its own sealed account. No other café — and no one else — can ever see it.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663440" y="1508760"/>
            <a:ext cx="39319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00600" y="160020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💾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Daily automatic backups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800600" y="1892808"/>
            <a:ext cx="3657600" cy="10332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night, everything is backed up automatically. A crashed phone never costs you your customer list.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3154680"/>
            <a:ext cx="39319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5800" y="32461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🔑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Staff logins with roles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5800" y="3538728"/>
            <a:ext cx="3657600" cy="10332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Give staff their own logins for kitchen or counter — without handing over the owner keys.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63440" y="3154680"/>
            <a:ext cx="3931920" cy="1508760"/>
          </a:xfrm>
          <a:prstGeom prst="roundRect">
            <a:avLst>
              <a:gd name="adj" fmla="val 4848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00600" y="32461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📤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Leave with everything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800600" y="3538728"/>
            <a:ext cx="3657600" cy="103327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customer, order and expense exports to CSV whenever you want. No lock-in, ever.</a:t>
            </a:r>
            <a:endParaRPr lang="en-US" sz="10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D070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685800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E2C9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READY?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457200" y="1005840"/>
            <a:ext cx="82296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400" dirty="0">
                <a:solidFill>
                  <a:srgbClr val="F5EFE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Let's make your café busier.</a:t>
            </a:r>
            <a:endParaRPr lang="en-US" sz="3400" dirty="0"/>
          </a:p>
        </p:txBody>
      </p:sp>
      <p:sp>
        <p:nvSpPr>
          <p:cNvPr id="4" name="Text 2"/>
          <p:cNvSpPr/>
          <p:nvPr/>
        </p:nvSpPr>
        <p:spPr>
          <a:xfrm>
            <a:off x="1371600" y="1737360"/>
            <a:ext cx="640080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C9BF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Start free today — 10 days, full access, no card.</a:t>
            </a:r>
            <a:endParaRPr lang="en-US" sz="1300" dirty="0"/>
          </a:p>
          <a:p>
            <a:pPr algn="ctr" indent="0" marL="0">
              <a:lnSpc>
                <a:spcPts val="1800"/>
              </a:lnSpc>
              <a:buNone/>
            </a:pPr>
            <a:r>
              <a:rPr lang="en-US" sz="1300" dirty="0">
                <a:solidFill>
                  <a:srgbClr val="C9BFA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AI employee starts work the moment you sign up.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3749040" y="2423160"/>
            <a:ext cx="1645920" cy="1645920"/>
          </a:xfrm>
          <a:prstGeom prst="roundRect">
            <a:avLst>
              <a:gd name="adj" fmla="val 5556"/>
            </a:avLst>
          </a:prstGeom>
          <a:solidFill>
            <a:srgbClr val="FFFFFF"/>
          </a:solidFill>
          <a:ln/>
        </p:spPr>
      </p:sp>
      <p:pic>
        <p:nvPicPr>
          <p:cNvPr id="6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840480" y="2514600"/>
            <a:ext cx="1463040" cy="1463040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3017520" y="4251960"/>
            <a:ext cx="3108960" cy="475488"/>
          </a:xfrm>
          <a:prstGeom prst="roundRect">
            <a:avLst>
              <a:gd name="adj" fmla="val 23077"/>
            </a:avLst>
          </a:prstGeom>
          <a:solidFill>
            <a:srgbClr val="C9A84C"/>
          </a:solidFill>
          <a:ln/>
        </p:spPr>
      </p:sp>
      <p:sp>
        <p:nvSpPr>
          <p:cNvPr id="8" name="Text 5"/>
          <p:cNvSpPr/>
          <p:nvPr/>
        </p:nvSpPr>
        <p:spPr>
          <a:xfrm>
            <a:off x="3017520" y="4251960"/>
            <a:ext cx="31089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D070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zordic.in/onboard  →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914400" y="4800600"/>
            <a:ext cx="7315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dirty="0">
                <a:solidFill>
                  <a:srgbClr val="9A88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the code or visit the link · Interactive version: zordic.in/pitch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café loses money in the same four places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508760"/>
            <a:ext cx="39319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60020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🌙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Missed enquiries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1892808"/>
            <a:ext cx="365760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customer WhatsApps at 11 pm about tomorrow's booking. No reply until morning — and the booking goes to the café next door.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4663440" y="1508760"/>
            <a:ext cx="39319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4800600" y="160020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👋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One-time visitors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800600" y="1892808"/>
            <a:ext cx="365760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Most guests visit once and forget you. Not because the food was bad — because nothing ever reminded them to come back.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548640" y="3200400"/>
            <a:ext cx="39319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85800" y="329184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🪑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Empty weekdays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85800" y="3584448"/>
            <a:ext cx="365760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Weekends are packed, Tuesdays are dead. You can see it happening, but there's no easy way to move demand to slow days.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663440" y="3200400"/>
            <a:ext cx="393192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4" name="Text 12"/>
          <p:cNvSpPr/>
          <p:nvPr/>
        </p:nvSpPr>
        <p:spPr>
          <a:xfrm>
            <a:off x="4800600" y="329184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⏰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time for marketing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800600" y="3584448"/>
            <a:ext cx="365760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You're running a kitchen, managing staff, buying stock. Nobody has two spare hours a day for follow-ups and campaigns.</a:t>
            </a:r>
            <a:endParaRPr lang="en-US" sz="10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FIX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Zordic is an AI employee — not another app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1097280" y="1325880"/>
            <a:ext cx="694944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works inside the app your customers already use every day: </a:t>
            </a:r>
            <a:pPr algn="ctr" indent="0" marL="0">
              <a:buNone/>
            </a:pPr>
            <a:r>
              <a:rPr lang="en-US" sz="1300" b="1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WhatsApp</a:t>
            </a:r>
            <a:pPr algn="ctr" indent="0" marL="0">
              <a:buNone/>
            </a:pPr>
            <a:r>
              <a:rPr lang="en-US" sz="130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. Nothing for them to download. Nothing for you to learn.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548640" y="201168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210312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💬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Receptionist, 24/7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239572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Answers &amp; books tables round the clock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319272" y="201168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3456432" y="210312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📲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QR ordering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456432" y="239572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Scan → order → kitchen, no waiters needed for orders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6089904" y="201168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227064" y="210312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⭐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Loyalty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227064" y="239572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Points &amp; rewards that bring guests back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48640" y="347472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685800" y="356616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🎯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Win-back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85800" y="385876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Spots regulars who stopped coming — re-invites them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3319272" y="347472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3456432" y="356616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📈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Growth ideas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3456432" y="385876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concrete revenue suggestion every Monday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089904" y="3474720"/>
            <a:ext cx="2606040" cy="1325880"/>
          </a:xfrm>
          <a:prstGeom prst="roundRect">
            <a:avLst>
              <a:gd name="adj" fmla="val 5517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6227064" y="356616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🔔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Knows its limits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227064" y="3858768"/>
            <a:ext cx="2331720" cy="8503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Escalates big decisions to you, with advice</a:t>
            </a:r>
            <a:endParaRPr lang="en-US" sz="10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1 · AI RECEPTIONIST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It takes the booking for you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5212080" y="1325880"/>
            <a:ext cx="3200400" cy="3566160"/>
          </a:xfrm>
          <a:prstGeom prst="roundRect">
            <a:avLst>
              <a:gd name="adj" fmla="val 5143"/>
            </a:avLst>
          </a:prstGeom>
          <a:solidFill>
            <a:srgbClr val="111111"/>
          </a:solidFill>
          <a:ln/>
        </p:spPr>
      </p:sp>
      <p:sp>
        <p:nvSpPr>
          <p:cNvPr id="5" name="Shape 3"/>
          <p:cNvSpPr/>
          <p:nvPr/>
        </p:nvSpPr>
        <p:spPr>
          <a:xfrm>
            <a:off x="5349240" y="1463040"/>
            <a:ext cx="2926080" cy="457200"/>
          </a:xfrm>
          <a:prstGeom prst="rect">
            <a:avLst/>
          </a:prstGeom>
          <a:solidFill>
            <a:srgbClr val="075E54"/>
          </a:solidFill>
          <a:ln/>
        </p:spPr>
      </p:sp>
      <p:sp>
        <p:nvSpPr>
          <p:cNvPr id="6" name="Text 4"/>
          <p:cNvSpPr/>
          <p:nvPr/>
        </p:nvSpPr>
        <p:spPr>
          <a:xfrm>
            <a:off x="5440680" y="1463040"/>
            <a:ext cx="2834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Your Café  ·  online, replies instantly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5349240" y="1920240"/>
            <a:ext cx="2926080" cy="2834640"/>
          </a:xfrm>
          <a:prstGeom prst="rect">
            <a:avLst/>
          </a:prstGeom>
          <a:solidFill>
            <a:srgbClr val="EFE7DB"/>
          </a:solidFill>
          <a:ln/>
        </p:spPr>
      </p:sp>
      <p:sp>
        <p:nvSpPr>
          <p:cNvPr id="8" name="Shape 6"/>
          <p:cNvSpPr/>
          <p:nvPr/>
        </p:nvSpPr>
        <p:spPr>
          <a:xfrm>
            <a:off x="6035040" y="2011680"/>
            <a:ext cx="2148840" cy="566928"/>
          </a:xfrm>
          <a:prstGeom prst="roundRect">
            <a:avLst>
              <a:gd name="adj" fmla="val 9677"/>
            </a:avLst>
          </a:prstGeom>
          <a:solidFill>
            <a:srgbClr val="DCF8C6"/>
          </a:solidFill>
          <a:ln w="6350">
            <a:solidFill>
              <a:srgbClr val="D8D0C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089904" y="2039112"/>
            <a:ext cx="203911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000"/>
              </a:lnSpc>
              <a:buNone/>
            </a:pPr>
            <a:r>
              <a:rPr lang="en-US" sz="8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Hi! Do you have a table for 4 tomorrow at 8pm?</a:t>
            </a:r>
            <a:endParaRPr lang="en-US" sz="850" dirty="0"/>
          </a:p>
        </p:txBody>
      </p:sp>
      <p:sp>
        <p:nvSpPr>
          <p:cNvPr id="10" name="Shape 8"/>
          <p:cNvSpPr/>
          <p:nvPr/>
        </p:nvSpPr>
        <p:spPr>
          <a:xfrm>
            <a:off x="5440680" y="2688336"/>
            <a:ext cx="21488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6350">
            <a:solidFill>
              <a:srgbClr val="D8D0C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95544" y="2715768"/>
            <a:ext cx="203911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000"/>
              </a:lnSpc>
              <a:buNone/>
            </a:pPr>
            <a:r>
              <a:rPr lang="en-US" sz="8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Hello! 😊 Yes we do. May I have a name for the reservation?</a:t>
            </a:r>
            <a:endParaRPr lang="en-US" sz="850" dirty="0"/>
          </a:p>
        </p:txBody>
      </p:sp>
      <p:sp>
        <p:nvSpPr>
          <p:cNvPr id="12" name="Shape 10"/>
          <p:cNvSpPr/>
          <p:nvPr/>
        </p:nvSpPr>
        <p:spPr>
          <a:xfrm>
            <a:off x="6035040" y="3364992"/>
            <a:ext cx="2148840" cy="365760"/>
          </a:xfrm>
          <a:prstGeom prst="roundRect">
            <a:avLst>
              <a:gd name="adj" fmla="val 15000"/>
            </a:avLst>
          </a:prstGeom>
          <a:solidFill>
            <a:srgbClr val="DCF8C6"/>
          </a:solidFill>
          <a:ln w="6350">
            <a:solidFill>
              <a:srgbClr val="D8D0C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089904" y="3392424"/>
            <a:ext cx="2039112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000"/>
              </a:lnSpc>
              <a:buNone/>
            </a:pPr>
            <a:r>
              <a:rPr lang="en-US" sz="8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Rahul</a:t>
            </a:r>
            <a:endParaRPr lang="en-US" sz="850" dirty="0"/>
          </a:p>
        </p:txBody>
      </p:sp>
      <p:sp>
        <p:nvSpPr>
          <p:cNvPr id="14" name="Shape 12"/>
          <p:cNvSpPr/>
          <p:nvPr/>
        </p:nvSpPr>
        <p:spPr>
          <a:xfrm>
            <a:off x="5440680" y="3840480"/>
            <a:ext cx="2148840" cy="566928"/>
          </a:xfrm>
          <a:prstGeom prst="roundRect">
            <a:avLst>
              <a:gd name="adj" fmla="val 9677"/>
            </a:avLst>
          </a:prstGeom>
          <a:solidFill>
            <a:srgbClr val="FFFFFF"/>
          </a:solidFill>
          <a:ln w="6350">
            <a:solidFill>
              <a:srgbClr val="D8D0C0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495544" y="3867912"/>
            <a:ext cx="2039112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000"/>
              </a:lnSpc>
              <a:buNone/>
            </a:pPr>
            <a:r>
              <a:rPr lang="en-US" sz="850" dirty="0">
                <a:solidFill>
                  <a:srgbClr val="222222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Perfect — table for 4, tomorrow 8:00 PM under Rahul ✅</a:t>
            </a:r>
            <a:endParaRPr lang="en-US" sz="850" dirty="0"/>
          </a:p>
        </p:txBody>
      </p:sp>
      <p:sp>
        <p:nvSpPr>
          <p:cNvPr id="16" name="Shape 14"/>
          <p:cNvSpPr/>
          <p:nvPr/>
        </p:nvSpPr>
        <p:spPr>
          <a:xfrm>
            <a:off x="548640" y="1371600"/>
            <a:ext cx="438912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7" name="Text 15"/>
          <p:cNvSpPr/>
          <p:nvPr/>
        </p:nvSpPr>
        <p:spPr>
          <a:xfrm>
            <a:off x="685800" y="1463040"/>
            <a:ext cx="4114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✅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Answers menu, prices, timings, location, WiFi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685800" y="1755648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instantly, at any hour of the day or night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" y="2267712"/>
            <a:ext cx="438912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685800" y="2359152"/>
            <a:ext cx="4114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✅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Books tables end-to-end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685800" y="2651760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reservation lands in your dashboard in real time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48640" y="3163824"/>
            <a:ext cx="438912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685800" y="3255264"/>
            <a:ext cx="4114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✅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Understands English and Hindi</a:t>
            </a: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685800" y="3547872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replies in the customer's language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48640" y="4059936"/>
            <a:ext cx="4389120" cy="804672"/>
          </a:xfrm>
          <a:prstGeom prst="roundRect">
            <a:avLst>
              <a:gd name="adj" fmla="val 9091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85800" y="4151376"/>
            <a:ext cx="41148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✅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conversation is saved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85800" y="4443984"/>
            <a:ext cx="4114800" cy="3291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visible live in your dashboard</a:t>
            </a:r>
            <a:endParaRPr lang="en-US" sz="10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2 · HUMAN JUDGMENT, PROTECTED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6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Routine is automatic. Important is escalated.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914400" y="128016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big moments the AI calms the customer, then instantly alerts YOU — with a suggested action:</a:t>
            </a:r>
            <a:endParaRPr lang="en-US" sz="1250" dirty="0"/>
          </a:p>
        </p:txBody>
      </p:sp>
      <p:sp>
        <p:nvSpPr>
          <p:cNvPr id="5" name="Shape 3"/>
          <p:cNvSpPr/>
          <p:nvPr/>
        </p:nvSpPr>
        <p:spPr>
          <a:xfrm>
            <a:off x="548640" y="1783080"/>
            <a:ext cx="393192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6" name="Text 4"/>
          <p:cNvSpPr/>
          <p:nvPr/>
        </p:nvSpPr>
        <p:spPr>
          <a:xfrm>
            <a:off x="685800" y="18745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😠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Complaint or refund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85800" y="2167128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"Food was cold, wants refund" → AI suggests: offer a replacement or 15% off — resolving now protects your Google rating.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663440" y="1783080"/>
            <a:ext cx="393192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9" name="Text 7"/>
          <p:cNvSpPr/>
          <p:nvPr/>
        </p:nvSpPr>
        <p:spPr>
          <a:xfrm>
            <a:off x="4800600" y="18745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👥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Big group booking (8+)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800600" y="2167128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"Table for 12, Saturday 7 pm" → AI suggests: confirm seating &amp; consider a complimentary dessert — groups average 4× a normal bill.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48640" y="3200400"/>
            <a:ext cx="393192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2" name="Text 10"/>
          <p:cNvSpPr/>
          <p:nvPr/>
        </p:nvSpPr>
        <p:spPr>
          <a:xfrm>
            <a:off x="685800" y="329184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💳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Payment dispute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685800" y="3584448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"Charged twice for order #142" → AI suggests: verify the payment record and confirm the refund before replying.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4663440" y="3200400"/>
            <a:ext cx="3931920" cy="1298448"/>
          </a:xfrm>
          <a:prstGeom prst="roundRect">
            <a:avLst>
              <a:gd name="adj" fmla="val 5634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5" name="Text 13"/>
          <p:cNvSpPr/>
          <p:nvPr/>
        </p:nvSpPr>
        <p:spPr>
          <a:xfrm>
            <a:off x="4800600" y="329184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❓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Unusual question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4800600" y="3584448"/>
            <a:ext cx="365760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"Wedding catering for 200?" → AI suggests: a big catering lead — worth a personal call, not a text.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914400" y="4681728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i="1" dirty="0">
                <a:solidFill>
                  <a:srgbClr val="9A887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Alerts arrive on your WhatsApp and as a "Needs You" card on your dashboard — one tap to mark handled.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3 · QR TABLE ORDERING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Scan. Order. Cooking.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640080" y="15087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1709928" y="1627632"/>
            <a:ext cx="384048" cy="384048"/>
          </a:xfrm>
          <a:prstGeom prst="ellipse">
            <a:avLst/>
          </a:prstGeom>
          <a:solidFill>
            <a:srgbClr val="0D0705"/>
          </a:solidFill>
          <a:ln/>
        </p:spPr>
      </p:sp>
      <p:sp>
        <p:nvSpPr>
          <p:cNvPr id="6" name="Text 4"/>
          <p:cNvSpPr/>
          <p:nvPr/>
        </p:nvSpPr>
        <p:spPr>
          <a:xfrm>
            <a:off x="1709928" y="162763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2C9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731520" y="206654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Guest scans the table QR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777240" y="2340864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Menu opens in their browser — no app to install, ever</a:t>
            </a:r>
            <a:endParaRPr lang="en-US" sz="950" dirty="0"/>
          </a:p>
        </p:txBody>
      </p:sp>
      <p:sp>
        <p:nvSpPr>
          <p:cNvPr id="9" name="Shape 7"/>
          <p:cNvSpPr/>
          <p:nvPr/>
        </p:nvSpPr>
        <p:spPr>
          <a:xfrm>
            <a:off x="3383280" y="15087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453128" y="1627632"/>
            <a:ext cx="384048" cy="384048"/>
          </a:xfrm>
          <a:prstGeom prst="ellipse">
            <a:avLst/>
          </a:prstGeom>
          <a:solidFill>
            <a:srgbClr val="0D0705"/>
          </a:solidFill>
          <a:ln/>
        </p:spPr>
      </p:sp>
      <p:sp>
        <p:nvSpPr>
          <p:cNvPr id="11" name="Text 9"/>
          <p:cNvSpPr/>
          <p:nvPr/>
        </p:nvSpPr>
        <p:spPr>
          <a:xfrm>
            <a:off x="4453128" y="162763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2C9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474720" y="206654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Orders &amp; tracks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520440" y="2340864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 goes in with the table number; guest sees live status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126480" y="1508760"/>
            <a:ext cx="2560320" cy="1371600"/>
          </a:xfrm>
          <a:prstGeom prst="roundRect">
            <a:avLst>
              <a:gd name="adj" fmla="val 5333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7196328" y="1627632"/>
            <a:ext cx="384048" cy="384048"/>
          </a:xfrm>
          <a:prstGeom prst="ellipse">
            <a:avLst/>
          </a:prstGeom>
          <a:solidFill>
            <a:srgbClr val="0D0705"/>
          </a:solidFill>
          <a:ln/>
        </p:spPr>
      </p:sp>
      <p:sp>
        <p:nvSpPr>
          <p:cNvPr id="16" name="Text 14"/>
          <p:cNvSpPr/>
          <p:nvPr/>
        </p:nvSpPr>
        <p:spPr>
          <a:xfrm>
            <a:off x="7196328" y="1627632"/>
            <a:ext cx="384048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E2C97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217920" y="2066544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Kitchen screen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263640" y="2340864"/>
            <a:ext cx="228600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200"/>
              </a:lnSpc>
              <a:buNone/>
            </a:pPr>
            <a:r>
              <a:rPr lang="en-US" sz="9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Ticket appears on a live kitchen display — any phone or tablet works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640080" y="315468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20" name="Text 18"/>
          <p:cNvSpPr/>
          <p:nvPr/>
        </p:nvSpPr>
        <p:spPr>
          <a:xfrm>
            <a:off x="777240" y="32461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🖨️  </a:t>
            </a:r>
            <a:pPr indent="0" marL="0">
              <a:buNone/>
            </a:pP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777240" y="3538728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Per-table QR codes auto-generated &amp; printable from your dashboard in one click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4754880" y="315468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92040" y="324612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⭐  </a:t>
            </a:r>
            <a:pPr indent="0" marL="0">
              <a:buNone/>
            </a:pPr>
            <a:endParaRPr lang="en-US" sz="1400" dirty="0"/>
          </a:p>
        </p:txBody>
      </p:sp>
      <p:sp>
        <p:nvSpPr>
          <p:cNvPr id="24" name="Text 22"/>
          <p:cNvSpPr/>
          <p:nvPr/>
        </p:nvSpPr>
        <p:spPr>
          <a:xfrm>
            <a:off x="4892040" y="3538728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Loyalty points awarded automatically when the order is served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640080" y="402336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777240" y="411480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📝  </a:t>
            </a:r>
            <a:pPr indent="0" marL="0">
              <a:buNone/>
            </a:pP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777240" y="4407408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 mishearing, no wrong orders — the guest typed it themselves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4754880" y="4023360"/>
            <a:ext cx="3931920" cy="777240"/>
          </a:xfrm>
          <a:prstGeom prst="roundRect">
            <a:avLst>
              <a:gd name="adj" fmla="val 9412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892040" y="4114800"/>
            <a:ext cx="36576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⚡  </a:t>
            </a:r>
            <a:pPr indent="0" marL="0">
              <a:buNone/>
            </a:pP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892040" y="4407408"/>
            <a:ext cx="3657600" cy="30175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Faster table turns at rush hour — staff serve instead of scribbling</a:t>
            </a:r>
            <a:endParaRPr lang="en-US" sz="10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4 · LOYALTY &amp; REWARDS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Give guests a reason to pick you — again</a:t>
            </a:r>
            <a:endParaRPr lang="en-US" sz="2800" dirty="0"/>
          </a:p>
        </p:txBody>
      </p:sp>
      <p:sp>
        <p:nvSpPr>
          <p:cNvPr id="4" name="Shape 2"/>
          <p:cNvSpPr/>
          <p:nvPr/>
        </p:nvSpPr>
        <p:spPr>
          <a:xfrm>
            <a:off x="548640" y="164592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73736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🎯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Points on every order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2029968"/>
            <a:ext cx="233172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Earned automatically — no punch cards, no staff effort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319272" y="164592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56432" y="173736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🏆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Tiers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456432" y="2029968"/>
            <a:ext cx="233172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New → Regular → VIP. Your best customers feel recognised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089904" y="1645920"/>
            <a:ext cx="2606040" cy="1554480"/>
          </a:xfrm>
          <a:prstGeom prst="roundRect">
            <a:avLst>
              <a:gd name="adj" fmla="val 4706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27064" y="173736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🎂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Birthday offers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227064" y="2029968"/>
            <a:ext cx="2331720" cy="10789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Zordic keeps the birthday list and sends the wish + offer for you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14400" y="356616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Customers can check their points just by asking on WhatsApp. You manage rewards from one screen —</a:t>
            </a:r>
            <a:endParaRPr lang="en-US" sz="1250" dirty="0"/>
          </a:p>
          <a:p>
            <a:pPr algn="ctr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redemptions are staff-verified so nobody games it.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5 · THE WIN-BACK ENGINE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5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Your regulars quietly disappear. Zordic notices.</a:t>
            </a:r>
            <a:endParaRPr lang="en-US" sz="2500" dirty="0"/>
          </a:p>
        </p:txBody>
      </p:sp>
      <p:sp>
        <p:nvSpPr>
          <p:cNvPr id="4" name="Shape 2"/>
          <p:cNvSpPr/>
          <p:nvPr/>
        </p:nvSpPr>
        <p:spPr>
          <a:xfrm>
            <a:off x="548640" y="160020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5" name="Text 3"/>
          <p:cNvSpPr/>
          <p:nvPr/>
        </p:nvSpPr>
        <p:spPr>
          <a:xfrm>
            <a:off x="685800" y="169164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👀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Detects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85800" y="1984248"/>
            <a:ext cx="2331720" cy="1307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Flags every customer who hasn't visited in 14+ days — from your real order data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3319272" y="160020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8" name="Text 6"/>
          <p:cNvSpPr/>
          <p:nvPr/>
        </p:nvSpPr>
        <p:spPr>
          <a:xfrm>
            <a:off x="3456432" y="169164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✍️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Re-invites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456432" y="1984248"/>
            <a:ext cx="2331720" cy="1307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 writes a personalised WhatsApp offer with a unique coupon code — you approve with one tap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089904" y="1600200"/>
            <a:ext cx="260604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 w="12700">
            <a:solidFill>
              <a:srgbClr val="E8E0D0"/>
            </a:solidFill>
            <a:prstDash val="solid"/>
          </a:ln>
          <a:effectLst>
            <a:outerShdw sx="100000" sy="100000" kx="0" ky="0" algn="bl" rotWithShape="0" blurRad="76200" dist="12700" dir="5400000">
              <a:srgbClr val="2A2018">
                <a:alpha val="12000"/>
              </a:srgbClr>
            </a:outerShdw>
          </a:effectLst>
        </p:spPr>
      </p:sp>
      <p:sp>
        <p:nvSpPr>
          <p:cNvPr id="11" name="Text 9"/>
          <p:cNvSpPr/>
          <p:nvPr/>
        </p:nvSpPr>
        <p:spPr>
          <a:xfrm>
            <a:off x="6227064" y="1691640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00000"/>
                </a:solidFill>
              </a:rPr>
              <a:t>📊  </a:t>
            </a:r>
            <a:pPr indent="0" marL="0">
              <a:buNone/>
            </a:pPr>
            <a:r>
              <a:rPr lang="en-US" sz="125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Proves it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227064" y="1984248"/>
            <a:ext cx="2331720" cy="130759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1400"/>
              </a:lnSpc>
              <a:buNone/>
            </a:pPr>
            <a:r>
              <a:rPr lang="en-US" sz="10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coupon is tracked to the order that redeems it — you see exactly how much revenue came back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914400" y="3657600"/>
            <a:ext cx="73152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Marketing you can measure in </a:t>
            </a:r>
            <a:pPr algn="ctr" indent="0" marL="0">
              <a:buNone/>
            </a:pPr>
            <a:r>
              <a:rPr lang="en-US" sz="1600" b="1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₹, not likes.</a:t>
            </a:r>
            <a:endParaRPr lang="en-US" sz="1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AF7F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292608"/>
            <a:ext cx="822960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spc="3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FEATURE 6 · WEEKLY GROWTH IDEAS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365760" y="621792"/>
            <a:ext cx="84124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2A201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Every Monday, one concrete way to make more money</a:t>
            </a:r>
            <a:endParaRPr lang="en-US" sz="2400" dirty="0"/>
          </a:p>
        </p:txBody>
      </p:sp>
      <p:sp>
        <p:nvSpPr>
          <p:cNvPr id="4" name="Shape 2"/>
          <p:cNvSpPr/>
          <p:nvPr/>
        </p:nvSpPr>
        <p:spPr>
          <a:xfrm>
            <a:off x="1920240" y="1463040"/>
            <a:ext cx="530352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25400">
            <a:solidFill>
              <a:srgbClr val="C9A84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2148840" y="1600200"/>
            <a:ext cx="484632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spc="200" kern="0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EXAMPLE — MONDAY 10:00 AM</a:t>
            </a:r>
            <a:endParaRPr lang="en-US" sz="950" dirty="0"/>
          </a:p>
        </p:txBody>
      </p:sp>
      <p:sp>
        <p:nvSpPr>
          <p:cNvPr id="6" name="Text 4"/>
          <p:cNvSpPr/>
          <p:nvPr/>
        </p:nvSpPr>
        <p:spPr>
          <a:xfrm>
            <a:off x="2148840" y="18745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2A201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"Tuesdays earn 38% less than your average day."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2148840" y="2267712"/>
            <a:ext cx="48463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Suggested fix: a Tuesday Treat — 15% off between 3–6 pm, announced to your regulars on WhatsApp. Based on your own sales data from the last 4 weeks.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148840" y="2971800"/>
            <a:ext cx="2377440" cy="347472"/>
          </a:xfrm>
          <a:prstGeom prst="roundRect">
            <a:avLst>
              <a:gd name="adj" fmla="val 50000"/>
            </a:avLst>
          </a:prstGeom>
          <a:solidFill>
            <a:srgbClr val="FAF3E0"/>
          </a:solidFill>
          <a:ln w="12700">
            <a:solidFill>
              <a:srgbClr val="E8E0D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148840" y="2971800"/>
            <a:ext cx="23774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A078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✓ RUN THIS CAMPAIGN — ONE TAP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914400" y="3749040"/>
            <a:ext cx="73152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Slow-day fixes, lapsed-regular pushes, birthday batches — always with the reason shown,</a:t>
            </a:r>
            <a:endParaRPr lang="en-US" sz="1250" dirty="0"/>
          </a:p>
          <a:p>
            <a:pPr algn="ctr" indent="0" marL="0">
              <a:lnSpc>
                <a:spcPts val="1800"/>
              </a:lnSpc>
              <a:buNone/>
            </a:pPr>
            <a:r>
              <a:rPr lang="en-US" sz="1250" dirty="0">
                <a:solidFill>
                  <a:srgbClr val="6B5D4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always your decision. Delivered to your WhatsApp and dashboard.</a:t>
            </a:r>
            <a:endParaRPr lang="en-US" sz="12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Zordic — The AI employee that fills your tables</dc:title>
  <dc:subject>PptxGenJS Presentation</dc:subject>
  <dc:creator>Zordic</dc:creator>
  <cp:lastModifiedBy>Zordic</cp:lastModifiedBy>
  <cp:revision>1</cp:revision>
  <dcterms:created xsi:type="dcterms:W3CDTF">2026-07-10T08:58:49Z</dcterms:created>
  <dcterms:modified xsi:type="dcterms:W3CDTF">2026-07-10T08:58:49Z</dcterms:modified>
</cp:coreProperties>
</file>